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2" r:id="rId4"/>
    <p:sldId id="287" r:id="rId5"/>
    <p:sldId id="284" r:id="rId6"/>
    <p:sldId id="285" r:id="rId7"/>
    <p:sldId id="271" r:id="rId8"/>
    <p:sldId id="272" r:id="rId9"/>
    <p:sldId id="276" r:id="rId10"/>
    <p:sldId id="273" r:id="rId11"/>
    <p:sldId id="274" r:id="rId12"/>
    <p:sldId id="278" r:id="rId13"/>
    <p:sldId id="27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1"/>
                </a:solidFill>
              </a:rPr>
              <a:t>2020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420-4C5B-88B5-4C34ABE286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420-4C5B-88B5-4C34ABE286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420-4C5B-88B5-4C34ABE286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420-4C5B-88B5-4C34ABE286B5}"/>
              </c:ext>
            </c:extLst>
          </c:dPt>
          <c:cat>
            <c:strRef>
              <c:f>Лист1!$A$2:$A$5</c:f>
              <c:strCache>
                <c:ptCount val="2"/>
                <c:pt idx="0">
                  <c:v>родилось</c:v>
                </c:pt>
                <c:pt idx="1">
                  <c:v>умерло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D-4DC8-88E7-9A66D1949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3568851338838133E-2"/>
          <c:y val="0.87598831472847216"/>
          <c:w val="0.77393260149050713"/>
          <c:h val="9.4527655787498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bg1"/>
                </a:solidFill>
              </a:rPr>
              <a:t>202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F7-4AB4-89F9-EE54BB209B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F7-4AB4-89F9-EE54BB209B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F7-4AB4-89F9-EE54BB209B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F7-4AB4-89F9-EE54BB209B3E}"/>
              </c:ext>
            </c:extLst>
          </c:dPt>
          <c:cat>
            <c:strRef>
              <c:f>Лист1!$A$2:$A$5</c:f>
              <c:strCache>
                <c:ptCount val="2"/>
                <c:pt idx="0">
                  <c:v>родилось</c:v>
                </c:pt>
                <c:pt idx="1">
                  <c:v>умерло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F7-4AB4-89F9-EE54BB209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3568851338838133E-2"/>
          <c:y val="0.87598831472847216"/>
          <c:w val="0.77393260149050713"/>
          <c:h val="9.45276557874983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B61-4384-A35A-42A8C871EA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B61-4384-A35A-42A8C871EA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B61-4384-A35A-42A8C871EA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61-4384-A35A-42A8C871EA43}"/>
              </c:ext>
            </c:extLst>
          </c:dPt>
          <c:cat>
            <c:strRef>
              <c:f>Лист1!$A$2:$A$5</c:f>
              <c:strCache>
                <c:ptCount val="4"/>
                <c:pt idx="0">
                  <c:v>доходы (всего)</c:v>
                </c:pt>
                <c:pt idx="1">
                  <c:v>собственные</c:v>
                </c:pt>
                <c:pt idx="2">
                  <c:v>безвозмездные поступления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37076.699999999997</c:v>
                </c:pt>
                <c:pt idx="1">
                  <c:v>1904.5</c:v>
                </c:pt>
                <c:pt idx="2">
                  <c:v>32194.5</c:v>
                </c:pt>
                <c:pt idx="3">
                  <c:v>48380.6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C-4F45-B490-868B2E2C4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995526502583374E-3"/>
          <c:y val="0.87092523699663305"/>
          <c:w val="0.99310044734974168"/>
          <c:h val="0.1127593313242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A85-43F9-B84E-454571F8BB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A85-43F9-B84E-454571F8BB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A85-43F9-B84E-454571F8BB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A85-43F9-B84E-454571F8BBF3}"/>
              </c:ext>
            </c:extLst>
          </c:dPt>
          <c:cat>
            <c:strRef>
              <c:f>Лист1!$A$2:$A$5</c:f>
              <c:strCache>
                <c:ptCount val="3"/>
                <c:pt idx="0">
                  <c:v>расходы (всего)</c:v>
                </c:pt>
                <c:pt idx="1">
                  <c:v>программные</c:v>
                </c:pt>
                <c:pt idx="2">
                  <c:v>непрограммные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45670.9</c:v>
                </c:pt>
                <c:pt idx="1">
                  <c:v>37135.599999999999</c:v>
                </c:pt>
                <c:pt idx="2">
                  <c:v>8535.2999999999993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85-43F9-B84E-454571F8B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8995526502583374E-3"/>
          <c:y val="0.87092523699663305"/>
          <c:w val="0.99310044734974168"/>
          <c:h val="0.1127593313242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0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4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5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0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4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4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r>
              <a:rPr lang="ru-RU" dirty="0" smtClean="0"/>
              <a:t> </a:t>
            </a: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5AA4-F06A-4884-A7BE-CCABC2CB789D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1AC8B-65C1-4A38-9095-1653696A7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effectLst>
            <a:glow rad="101600">
              <a:schemeClr val="tx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3063"/>
            <a:ext cx="9215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главы администрации муниципального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Борское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</a:t>
            </a: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Тихвинского муниципального района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/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итогам социально-экономического развития муниципального образования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Борское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сельское поселение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Тихвинского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муниципального района Ленинградской области </a:t>
            </a:r>
            <a:endParaRPr lang="ru-RU" sz="2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2021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задачах на </a:t>
            </a:r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688" y="3992181"/>
            <a:ext cx="1397726" cy="1705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5087" y="5891346"/>
            <a:ext cx="3206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д. Бор</a:t>
            </a: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6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942" y="302346"/>
            <a:ext cx="8595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Ремонт участка автомобильной дороги общего пользования местного значения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деревне Дуброво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Борского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сельского поселения Тихвинского района Ленинградской области от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дома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45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942" y="1800836"/>
            <a:ext cx="563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1244,241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805" y="2345219"/>
            <a:ext cx="706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855,1 тыс. рублей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389,141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299" y="3257550"/>
            <a:ext cx="24288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11" y="3257550"/>
            <a:ext cx="24384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6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942" y="302346"/>
            <a:ext cx="8595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Благоустройство общественной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территории, расположенной по адресу: Ленинградская область, Тихвинский район, деревня Бор, у здания культурно-спортивного комплекса, д.30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6079" y="1462282"/>
            <a:ext cx="575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11364,619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5805" y="1975887"/>
            <a:ext cx="7067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РФ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3132,0 тыс. рублей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– 6868,0 тыс. рублей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1364,0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48" y="3240369"/>
            <a:ext cx="3650352" cy="2737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1" y="2252112"/>
            <a:ext cx="3050381" cy="406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94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331" y="192818"/>
            <a:ext cx="783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 на 2022 год 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75243"/>
              </p:ext>
            </p:extLst>
          </p:nvPr>
        </p:nvGraphicFramePr>
        <p:xfrm>
          <a:off x="375248" y="949149"/>
          <a:ext cx="8329837" cy="45014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979">
                  <a:extLst>
                    <a:ext uri="{9D8B030D-6E8A-4147-A177-3AD203B41FA5}">
                      <a16:colId xmlns:a16="http://schemas.microsoft.com/office/drawing/2014/main" val="3732817722"/>
                    </a:ext>
                  </a:extLst>
                </a:gridCol>
                <a:gridCol w="7671858">
                  <a:extLst>
                    <a:ext uri="{9D8B030D-6E8A-4147-A177-3AD203B41FA5}">
                      <a16:colId xmlns:a16="http://schemas.microsoft.com/office/drawing/2014/main" val="545783672"/>
                    </a:ext>
                  </a:extLst>
                </a:gridCol>
              </a:tblGrid>
              <a:tr h="588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600" b="1" i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п/п</a:t>
                      </a:r>
                      <a:endParaRPr lang="ru-RU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Мероприятие</a:t>
                      </a:r>
                      <a:endParaRPr lang="ru-RU" sz="1400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3835516"/>
                  </a:ext>
                </a:extLst>
              </a:tr>
              <a:tr h="9194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1.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Подготовка и направление пакета документов для участия в программе «Комплексное развитие сельских территорий» по объекту «Капитальный ремонт здания Борского Культурно-Спортивного Комплекса»</a:t>
                      </a:r>
                      <a:endParaRPr lang="ru-RU" sz="12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6366048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2. 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проектно-изыскательских работ по объекту ««Строительство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газовой автоматизированной котельной мощностью 7,0 МВт в деревне Бор Тихвинского муниципального района Ленинградской области»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2883220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Проведение работ по замене светильников уличного освещения и установке недостающих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476889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Ремонт общественных колодцев у дома № 42 и у дома № 24 в деревне Бор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90454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Устройство детской площадки у дома № 5 в деревне Бор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594115"/>
                  </a:ext>
                </a:extLst>
              </a:tr>
              <a:tr h="64048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Устройство контейнерных площадок на кладбище в д.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Сарожа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 </a:t>
                      </a:r>
                      <a:r>
                        <a:rPr lang="ru-RU" sz="1400" b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Каливец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д. Дуброво, д. Кайвакса</a:t>
                      </a:r>
                      <a:endParaRPr lang="ru-RU" sz="14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5110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3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91692" y="634603"/>
            <a:ext cx="47173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107" y="3190659"/>
            <a:ext cx="8634549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администрации Борского сельского поселения: 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://tikhvin.org/gsp/bor</a:t>
            </a:r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2179" y="4260332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https://vk.com/public197331271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32025" y="5053183"/>
            <a:ext cx="6407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Борского Культурно-Спортивного Комплекса:</a:t>
            </a:r>
          </a:p>
          <a:p>
            <a:pPr algn="ctr"/>
            <a:r>
              <a:rPr lang="en-US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://borksk.lenobl.muzkult.ru/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35" y="5852689"/>
            <a:ext cx="620487" cy="620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0138" y="5978267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https://vk.com/club50283345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69" y="4173418"/>
            <a:ext cx="620487" cy="6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0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ikhvin.org/gsp/bor/images/borskoe%20s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76" y="386833"/>
            <a:ext cx="4992525" cy="4852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767942" y="5445257"/>
            <a:ext cx="4114801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Площадь поселения 315 км²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1562 человек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населенных пунктов</a:t>
            </a:r>
          </a:p>
        </p:txBody>
      </p:sp>
    </p:spTree>
    <p:extLst>
      <p:ext uri="{BB962C8B-B14F-4D97-AF65-F5344CB8AC3E}">
        <p14:creationId xmlns:p14="http://schemas.microsoft.com/office/powerpoint/2010/main" val="14171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67445" y="409966"/>
            <a:ext cx="5570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Информационная справка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282" y="1291217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</a:rPr>
              <a:t>Территория  Борского сельского поселения, общей площадью 315 км², образована 11 населенными пунктами, центром которого является деревня Бор с численностью зарегистрированного населения на 01.01.2022 года 1167 человек. </a:t>
            </a:r>
            <a:endParaRPr lang="ru-RU" b="1" dirty="0" smtClean="0">
              <a:solidFill>
                <a:srgbClr val="FFFF00"/>
              </a:solidFill>
            </a:endParaRPr>
          </a:p>
          <a:p>
            <a:pPr algn="just"/>
            <a:endParaRPr lang="ru-RU" b="1" dirty="0">
              <a:solidFill>
                <a:srgbClr val="FFFF00"/>
              </a:solidFill>
            </a:endParaRPr>
          </a:p>
          <a:p>
            <a:pPr algn="just"/>
            <a:r>
              <a:rPr lang="ru-RU" b="1" dirty="0" smtClean="0">
                <a:solidFill>
                  <a:srgbClr val="FFFF00"/>
                </a:solidFill>
              </a:rPr>
              <a:t>На территории Борского сельского поселения проживает 1562 человека.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283" y="3202126"/>
            <a:ext cx="8539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2021 году родилось – 14 человек, умерло – 39 человек.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31618422"/>
              </p:ext>
            </p:extLst>
          </p:nvPr>
        </p:nvGraphicFramePr>
        <p:xfrm>
          <a:off x="1228726" y="4470812"/>
          <a:ext cx="3440638" cy="215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02411607"/>
              </p:ext>
            </p:extLst>
          </p:nvPr>
        </p:nvGraphicFramePr>
        <p:xfrm>
          <a:off x="4549551" y="4443645"/>
          <a:ext cx="3300234" cy="217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71282" y="3640731"/>
            <a:ext cx="8539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сравнению с 2020 годом количество родившихся превысило на 2 человека (12); умерших на 16 человек (23). </a:t>
            </a:r>
            <a:endParaRPr lang="ru-RU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7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504" y="185006"/>
            <a:ext cx="9147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Предприятия и организации, ведущие свою деятельность</a:t>
            </a:r>
          </a:p>
          <a:p>
            <a:pPr algn="ctr"/>
            <a:r>
              <a:rPr lang="ru-RU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территории Борского сельского поселения</a:t>
            </a: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0223"/>
              </p:ext>
            </p:extLst>
          </p:nvPr>
        </p:nvGraphicFramePr>
        <p:xfrm>
          <a:off x="898360" y="1371602"/>
          <a:ext cx="7343776" cy="50922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0880">
                  <a:extLst>
                    <a:ext uri="{9D8B030D-6E8A-4147-A177-3AD203B41FA5}">
                      <a16:colId xmlns:a16="http://schemas.microsoft.com/office/drawing/2014/main" val="3182490383"/>
                    </a:ext>
                  </a:extLst>
                </a:gridCol>
                <a:gridCol w="5398894">
                  <a:extLst>
                    <a:ext uri="{9D8B030D-6E8A-4147-A177-3AD203B41FA5}">
                      <a16:colId xmlns:a16="http://schemas.microsoft.com/office/drawing/2014/main" val="4052586527"/>
                    </a:ext>
                  </a:extLst>
                </a:gridCol>
                <a:gridCol w="1404002">
                  <a:extLst>
                    <a:ext uri="{9D8B030D-6E8A-4147-A177-3AD203B41FA5}">
                      <a16:colId xmlns:a16="http://schemas.microsoft.com/office/drawing/2014/main" val="2431138207"/>
                    </a:ext>
                  </a:extLst>
                </a:gridCol>
              </a:tblGrid>
              <a:tr h="609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Количество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работающих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(чел.)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extLst>
                  <a:ext uri="{0D108BD9-81ED-4DB2-BD59-A6C34878D82A}">
                    <a16:rowId xmlns:a16="http://schemas.microsoft.com/office/drawing/2014/main" val="3853263197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МОУ Борская средняя общеобразовательная школа – 110 учащихся (2021 – 2022 учебный год) Детский сад «Боровичок» - 4 группы – количество детей – 61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925010678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 Борский КСК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114346544"/>
                  </a:ext>
                </a:extLst>
              </a:tr>
              <a:tr h="423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Филиал МУ Социально-реабилитационный центр для несовершеннолетних «Светлячок» 1 гр. – 10 человек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2450867866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ФАП </a:t>
                      </a:r>
                      <a:r>
                        <a:rPr lang="ru-RU" sz="1100" dirty="0" err="1">
                          <a:effectLst/>
                        </a:rPr>
                        <a:t>д.Бор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657707083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«УЖКХ» Борский участок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4138816542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«УЖКХ» Борский участок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2638602911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ФГУП «Почта России» д. Бор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3497790251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ФГУП «Почта России» д. Сарожа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598634281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Администрация Борского сельского поселения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50907314"/>
                  </a:ext>
                </a:extLst>
              </a:tr>
              <a:tr h="21174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Индивидуальные предприниматели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044914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Ломов Е.Н. Ломов Э.Н. (торговля)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219312067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ООО «Крит» (торговля)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340443095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Митусова (торговля) </a:t>
                      </a:r>
                      <a:r>
                        <a:rPr lang="ru-RU" sz="1100" dirty="0" err="1">
                          <a:effectLst/>
                        </a:rPr>
                        <a:t>д.Дуброво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4007564080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«Авро-Тихвин» АЗС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3762219098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Ломов В.В.(лесопереработка) </a:t>
                      </a:r>
                      <a:r>
                        <a:rPr lang="ru-RU" sz="1100" dirty="0" err="1">
                          <a:effectLst/>
                        </a:rPr>
                        <a:t>д.Сарожа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851498828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Полетаев С.А.(лесопереработка)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1842745179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Ионов С.И. (кабельное телевидение)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2656421013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ИП Михайлов А.В. (изготовление срубов)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3885810111"/>
                  </a:ext>
                </a:extLst>
              </a:tr>
              <a:tr h="233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ИП </a:t>
                      </a:r>
                      <a:r>
                        <a:rPr lang="ru-RU" sz="1100" b="0" dirty="0" err="1">
                          <a:solidFill>
                            <a:schemeClr val="tx1"/>
                          </a:solidFill>
                          <a:effectLst/>
                        </a:rPr>
                        <a:t>Боровкова</a:t>
                      </a: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 (торговля) д. Кайвакса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008" marR="65008" marT="0" marB="0" anchor="ctr"/>
                </a:tc>
                <a:extLst>
                  <a:ext uri="{0D108BD9-81ED-4DB2-BD59-A6C34878D82A}">
                    <a16:rowId xmlns:a16="http://schemas.microsoft.com/office/drawing/2014/main" val="415771656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70050" y="1825625"/>
            <a:ext cx="657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780" y="0"/>
            <a:ext cx="8942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Доходы 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Борского сельского поселения в 2021 году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0"/>
            <a:ext cx="12079705" cy="70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939258145"/>
              </p:ext>
            </p:extLst>
          </p:nvPr>
        </p:nvGraphicFramePr>
        <p:xfrm>
          <a:off x="742950" y="1466850"/>
          <a:ext cx="7562849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683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780" y="0"/>
            <a:ext cx="894225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Расходы </a:t>
            </a:r>
          </a:p>
          <a:p>
            <a:pPr algn="ctr"/>
            <a:r>
              <a:rPr lang="ru-RU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Борского сельского поселения в 2021 году</a:t>
            </a:r>
            <a:endParaRPr lang="ru-RU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13888057"/>
              </p:ext>
            </p:extLst>
          </p:nvPr>
        </p:nvGraphicFramePr>
        <p:xfrm>
          <a:off x="1095375" y="1466850"/>
          <a:ext cx="6705599" cy="40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10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2331" y="192818"/>
            <a:ext cx="7837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Выполнение мероприятий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муниципальным программам</a:t>
            </a:r>
            <a:endParaRPr lang="ru-RU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45" y="1965606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Распределительный газопровод в деревне Кайвакса</a:t>
            </a:r>
            <a:endParaRPr lang="ru-RU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508" y="2367445"/>
            <a:ext cx="623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1868,99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445" y="2771973"/>
            <a:ext cx="706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1831,0 тыс. рублей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37,99 тыс. рублей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445" y="3488696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Распределительный газопровод от д. 14 до д. 41 в деревне Бор</a:t>
            </a:r>
            <a:endParaRPr lang="ru-RU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445" y="3834895"/>
            <a:ext cx="623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 1942,61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508" y="4228452"/>
            <a:ext cx="706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1903,0 тыс. рублей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39,61 тыс. рублей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508" y="5006737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Распределительный газопровод от д.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32 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д. </a:t>
            </a:r>
            <a:r>
              <a:rPr lang="ru-RU" b="1" i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 </a:t>
            </a:r>
            <a:r>
              <a:rPr lang="ru-RU" b="1" i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деревне Бор</a:t>
            </a:r>
            <a:endParaRPr lang="ru-RU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508" y="5376069"/>
            <a:ext cx="6238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 637,99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3508" y="5769626"/>
            <a:ext cx="706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625,0 тыс. рублей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12,99 тыс. рублей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0445" y="1374877"/>
            <a:ext cx="8595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проектно-изыскательских работ по объектам: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9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213" y="2616537"/>
            <a:ext cx="5381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1204,3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213" y="3179974"/>
            <a:ext cx="7067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1059,3 тыс. рублей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</a:t>
            </a: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144,5 тыс. рублей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внебюджетные – 0,5 тыс. рублей</a:t>
            </a:r>
            <a:endParaRPr lang="ru-RU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6417" y="391107"/>
            <a:ext cx="8595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 работ в деревне Бор: работы по ремонту грунтовой дороги от д.18 до окружной дороги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д.Бор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работы по углублению и очистке пожарных водоемов № 1 и № 2 в районе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хозпостроек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 работы по устройству площадки у водоема № 3 в районе </a:t>
            </a:r>
            <a:r>
              <a:rPr lang="ru-RU" b="1" i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гидрометеопоста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работы по обустройству подъездной дороги и площадки к пожарному водоему у д. № 6; работ по устройству контейнерной площадки для сбора и временного хранения КГО у д. № 18 и ТКО у д. № 4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\\Bor-2\общая папка для обмена\Евпак Е.А\3-ОЗ 2021 в КМСУ\МК 31 водоемы\Водоем хозпостройки 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92" y="4511930"/>
            <a:ext cx="2038624" cy="179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2\Desktop\3-ОЗ 2021 в КМСУ\МК 33 площадки\ТКО у д.4 посл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2" y="4511930"/>
            <a:ext cx="2667000" cy="179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47077" r="4546" b="16678"/>
          <a:stretch/>
        </p:blipFill>
        <p:spPr>
          <a:xfrm>
            <a:off x="3095190" y="4511930"/>
            <a:ext cx="3505954" cy="1792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6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5941" y="362356"/>
            <a:ext cx="8805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риобретение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установка детского игрового оборудования </a:t>
            </a:r>
          </a:p>
          <a:p>
            <a:pPr algn="just"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sz="2000" b="1" i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здания клуба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деревне Кайвакса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941" y="1236853"/>
            <a:ext cx="5510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Общая стоимость работ – 752,089 тыс. рублей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941" y="1772796"/>
            <a:ext cx="7067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ЛО – </a:t>
            </a: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661,398 тыс. рублей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 Борского СП – 90,69 тыс. рублей</a:t>
            </a:r>
          </a:p>
        </p:txBody>
      </p:sp>
      <p:pic>
        <p:nvPicPr>
          <p:cNvPr id="10" name="Рисунок 9" descr="C:\Users\2\Desktop\Детское оборудование в д. Кайвакса\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3" b="18116"/>
          <a:stretch/>
        </p:blipFill>
        <p:spPr bwMode="auto">
          <a:xfrm>
            <a:off x="272141" y="2867025"/>
            <a:ext cx="3857626" cy="259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2\Desktop\Детское оборудование в д. Кайвакса\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5"/>
          <a:stretch/>
        </p:blipFill>
        <p:spPr bwMode="auto">
          <a:xfrm>
            <a:off x="4438650" y="2867025"/>
            <a:ext cx="4343400" cy="259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500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8">
      <a:majorFont>
        <a:latin typeface="Stylo"/>
        <a:ea typeface=""/>
        <a:cs typeface=""/>
      </a:majorFont>
      <a:minorFont>
        <a:latin typeface="Styl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667</TotalTime>
  <Words>872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Stylo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Inna Manchak</dc:creator>
  <cp:lastModifiedBy>2</cp:lastModifiedBy>
  <cp:revision>73</cp:revision>
  <dcterms:created xsi:type="dcterms:W3CDTF">2018-08-20T18:53:41Z</dcterms:created>
  <dcterms:modified xsi:type="dcterms:W3CDTF">2022-02-14T07:41:09Z</dcterms:modified>
</cp:coreProperties>
</file>